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sldIdLst>
    <p:sldId id="257" r:id="rId3"/>
    <p:sldId id="292" r:id="rId4"/>
    <p:sldId id="258" r:id="rId5"/>
    <p:sldId id="259" r:id="rId6"/>
    <p:sldId id="272" r:id="rId7"/>
    <p:sldId id="285" r:id="rId8"/>
    <p:sldId id="286" r:id="rId9"/>
    <p:sldId id="287" r:id="rId10"/>
    <p:sldId id="281" r:id="rId11"/>
    <p:sldId id="261" r:id="rId12"/>
    <p:sldId id="288" r:id="rId13"/>
    <p:sldId id="280" r:id="rId14"/>
    <p:sldId id="268" r:id="rId15"/>
    <p:sldId id="270" r:id="rId16"/>
    <p:sldId id="289" r:id="rId17"/>
    <p:sldId id="290" r:id="rId18"/>
    <p:sldId id="291" r:id="rId19"/>
    <p:sldId id="282" r:id="rId20"/>
    <p:sldId id="283" r:id="rId21"/>
    <p:sldId id="284" r:id="rId22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3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D37B-E8F0-46FF-BB7F-9283BB6FDB37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7CA7-30D1-48B3-BF62-24E0B73AE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91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9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66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3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E4E6CD6-A3BF-46A9-8FE5-C2C986A36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9D973A-E5F5-4CA3-99E4-862B63856914}"/>
              </a:ext>
            </a:extLst>
          </p:cNvPr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E771CFD-3036-4C12-919A-80BB7450EDE3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肆</a:t>
              </a:r>
              <a:endParaRPr lang="zh-CN" altLang="en-US" sz="2400" dirty="0"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E9A985AE-D260-475A-85FC-4AA743B84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0" name="流程图: 联系 14">
            <a:extLst>
              <a:ext uri="{FF2B5EF4-FFF2-40B4-BE49-F238E27FC236}">
                <a16:creationId xmlns:a16="http://schemas.microsoft.com/office/drawing/2014/main" xmlns="" id="{8F43B0A1-A456-4BB9-922A-C8296C223C79}"/>
              </a:ext>
            </a:extLst>
          </p:cNvPr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4">
            <a:extLst>
              <a:ext uri="{FF2B5EF4-FFF2-40B4-BE49-F238E27FC236}">
                <a16:creationId xmlns:a16="http://schemas.microsoft.com/office/drawing/2014/main" xmlns="" id="{DC63AE34-3ACC-4384-A6AE-34FF4A6B79E7}"/>
              </a:ext>
            </a:extLst>
          </p:cNvPr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A0AFEDE-49B1-48A2-A7B6-362AEF20DDF4}"/>
              </a:ext>
            </a:extLst>
          </p:cNvPr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84E54DF-4436-42B4-88C4-7CD0F711DCFE}"/>
              </a:ext>
            </a:extLst>
          </p:cNvPr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42A96BC-EFF5-4491-B90A-FD176D3C6BFC}"/>
              </a:ext>
            </a:extLst>
          </p:cNvPr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9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8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7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0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22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58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5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1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64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1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E4E6CD6-A3BF-46A9-8FE5-C2C986A36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9D973A-E5F5-4CA3-99E4-862B63856914}"/>
              </a:ext>
            </a:extLst>
          </p:cNvPr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E771CFD-3036-4C12-919A-80BB7450EDE3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E9A985AE-D260-475A-85FC-4AA743B84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0" name="流程图: 联系 14">
            <a:extLst>
              <a:ext uri="{FF2B5EF4-FFF2-40B4-BE49-F238E27FC236}">
                <a16:creationId xmlns:a16="http://schemas.microsoft.com/office/drawing/2014/main" xmlns="" id="{8F43B0A1-A456-4BB9-922A-C8296C223C79}"/>
              </a:ext>
            </a:extLst>
          </p:cNvPr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4">
            <a:extLst>
              <a:ext uri="{FF2B5EF4-FFF2-40B4-BE49-F238E27FC236}">
                <a16:creationId xmlns:a16="http://schemas.microsoft.com/office/drawing/2014/main" xmlns="" id="{DC63AE34-3ACC-4384-A6AE-34FF4A6B79E7}"/>
              </a:ext>
            </a:extLst>
          </p:cNvPr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A0AFEDE-49B1-48A2-A7B6-362AEF20DDF4}"/>
              </a:ext>
            </a:extLst>
          </p:cNvPr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2B081D7-5864-4418-A26D-3C01D750B3A5}"/>
              </a:ext>
            </a:extLst>
          </p:cNvPr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9E1C45B-A3C6-4EB0-8A5D-9C17499E63B4}"/>
              </a:ext>
            </a:extLst>
          </p:cNvPr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9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E4E6CD6-A3BF-46A9-8FE5-C2C986A36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9D973A-E5F5-4CA3-99E4-862B63856914}"/>
              </a:ext>
            </a:extLst>
          </p:cNvPr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E771CFD-3036-4C12-919A-80BB7450EDE3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贰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E9A985AE-D260-475A-85FC-4AA743B84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0" name="流程图: 联系 14">
            <a:extLst>
              <a:ext uri="{FF2B5EF4-FFF2-40B4-BE49-F238E27FC236}">
                <a16:creationId xmlns:a16="http://schemas.microsoft.com/office/drawing/2014/main" xmlns="" id="{8F43B0A1-A456-4BB9-922A-C8296C223C79}"/>
              </a:ext>
            </a:extLst>
          </p:cNvPr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4">
            <a:extLst>
              <a:ext uri="{FF2B5EF4-FFF2-40B4-BE49-F238E27FC236}">
                <a16:creationId xmlns:a16="http://schemas.microsoft.com/office/drawing/2014/main" xmlns="" id="{DC63AE34-3ACC-4384-A6AE-34FF4A6B79E7}"/>
              </a:ext>
            </a:extLst>
          </p:cNvPr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A0AFEDE-49B1-48A2-A7B6-362AEF20DDF4}"/>
              </a:ext>
            </a:extLst>
          </p:cNvPr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137A4A2-F08A-43BA-89E4-D307B0E139E8}"/>
              </a:ext>
            </a:extLst>
          </p:cNvPr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8053EDD-21F8-4B66-8D1E-4BCF7F1B98DA}"/>
              </a:ext>
            </a:extLst>
          </p:cNvPr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7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E4E6CD6-A3BF-46A9-8FE5-C2C986A36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9D973A-E5F5-4CA3-99E4-862B63856914}"/>
              </a:ext>
            </a:extLst>
          </p:cNvPr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E771CFD-3036-4C12-919A-80BB7450EDE3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叁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E9A985AE-D260-475A-85FC-4AA743B84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0" name="流程图: 联系 14">
            <a:extLst>
              <a:ext uri="{FF2B5EF4-FFF2-40B4-BE49-F238E27FC236}">
                <a16:creationId xmlns:a16="http://schemas.microsoft.com/office/drawing/2014/main" xmlns="" id="{8F43B0A1-A456-4BB9-922A-C8296C223C79}"/>
              </a:ext>
            </a:extLst>
          </p:cNvPr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4">
            <a:extLst>
              <a:ext uri="{FF2B5EF4-FFF2-40B4-BE49-F238E27FC236}">
                <a16:creationId xmlns:a16="http://schemas.microsoft.com/office/drawing/2014/main" xmlns="" id="{DC63AE34-3ACC-4384-A6AE-34FF4A6B79E7}"/>
              </a:ext>
            </a:extLst>
          </p:cNvPr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A0AFEDE-49B1-48A2-A7B6-362AEF20DDF4}"/>
              </a:ext>
            </a:extLst>
          </p:cNvPr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60C72CA6-FF15-43FD-BD92-8C1F6491AD35}"/>
              </a:ext>
            </a:extLst>
          </p:cNvPr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B9A33C-7696-40C0-B506-5934AEFAE5A1}"/>
              </a:ext>
            </a:extLst>
          </p:cNvPr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6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59B3-A42A-428B-B50E-84C31948EFDF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9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2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D03F89B-9329-48CB-8513-1E700A57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7415" r="31714" b="48004"/>
          <a:stretch/>
        </p:blipFill>
        <p:spPr>
          <a:xfrm>
            <a:off x="7427708" y="1001109"/>
            <a:ext cx="2064829" cy="43451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E2EDCC9-8265-48D3-B668-4A4B45658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42" y="1136623"/>
            <a:ext cx="3396976" cy="3517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63" y="48697"/>
            <a:ext cx="1487553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86" y="0"/>
            <a:ext cx="2681365" cy="1390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13627" y="1741251"/>
            <a:ext cx="54140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</a:rPr>
              <a:t>阿里</a:t>
            </a:r>
            <a:r>
              <a:rPr lang="en-US" altLang="zh-CN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</a:rPr>
              <a:t>-</a:t>
            </a:r>
            <a:r>
              <a:rPr lang="zh-CN" altLang="en-US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</a:rPr>
              <a:t>法拉比哈萨克国立大学</a:t>
            </a:r>
            <a:endParaRPr lang="en-US" altLang="zh-CN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</a:rPr>
              <a:t>东方学系汉学教研</a:t>
            </a:r>
            <a:r>
              <a:rPr lang="zh-CN" altLang="en-US" sz="32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</a:rPr>
              <a:t>室</a:t>
            </a:r>
            <a:endParaRPr lang="en-US" altLang="zh-CN" sz="3200" b="1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讲师 ：巴合提努尔</a:t>
            </a:r>
            <a:endParaRPr lang="zh-CN" altLang="en-US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3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F62B459-254F-481C-925E-EE6F209FC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45" y="3059630"/>
            <a:ext cx="3252455" cy="24780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611" y="768485"/>
            <a:ext cx="80989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《</a:t>
            </a:r>
            <a:r>
              <a:rPr lang="zh-CN" altLang="en-US" sz="2000" b="1" dirty="0"/>
              <a:t>尚书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又称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书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书经</a:t>
            </a:r>
            <a:r>
              <a:rPr lang="en-US" altLang="zh-CN" sz="2000" b="1" dirty="0"/>
              <a:t>》</a:t>
            </a:r>
            <a:r>
              <a:rPr lang="zh-CN" altLang="en-US" sz="2000" dirty="0" smtClean="0"/>
              <a:t>，</a:t>
            </a:r>
            <a:r>
              <a:rPr lang="en-US" altLang="zh-CN" sz="2000" b="1" dirty="0"/>
              <a:t>[</a:t>
            </a:r>
            <a:r>
              <a:rPr lang="zh-CN" altLang="en-US" sz="2000" b="1" dirty="0"/>
              <a:t>春秋 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公元前</a:t>
            </a:r>
            <a:r>
              <a:rPr lang="en-US" altLang="zh-CN" sz="2000" b="1" dirty="0"/>
              <a:t>772</a:t>
            </a:r>
            <a:r>
              <a:rPr lang="zh-CN" altLang="en-US" sz="2000" b="1" dirty="0"/>
              <a:t>年 </a:t>
            </a:r>
            <a:r>
              <a:rPr lang="en-US" altLang="zh-CN" sz="2000" b="1" dirty="0"/>
              <a:t>- </a:t>
            </a:r>
            <a:r>
              <a:rPr lang="zh-CN" altLang="en-US" sz="2000" b="1" dirty="0"/>
              <a:t>公元前</a:t>
            </a:r>
            <a:r>
              <a:rPr lang="en-US" altLang="zh-CN" sz="2000" b="1" dirty="0"/>
              <a:t>476</a:t>
            </a:r>
            <a:r>
              <a:rPr lang="zh-CN" altLang="en-US" sz="2000" b="1" dirty="0"/>
              <a:t>年</a:t>
            </a:r>
            <a:r>
              <a:rPr lang="en-US" altLang="zh-CN" sz="2000" b="1" dirty="0"/>
              <a:t>)]</a:t>
            </a:r>
            <a:r>
              <a:rPr lang="zh-CN" altLang="en-US" sz="2000" dirty="0" smtClean="0"/>
              <a:t>是</a:t>
            </a:r>
            <a:r>
              <a:rPr lang="zh-CN" altLang="en-US" sz="2000" dirty="0"/>
              <a:t>一部多体裁文献汇编，长期被认为是中国现存最早的史书，但是清华简证明传世的</a:t>
            </a:r>
            <a:r>
              <a:rPr lang="en-US" altLang="zh-CN" sz="2000" dirty="0"/>
              <a:t>《</a:t>
            </a:r>
            <a:r>
              <a:rPr lang="zh-CN" altLang="en-US" sz="2000" dirty="0"/>
              <a:t>尚书</a:t>
            </a:r>
            <a:r>
              <a:rPr lang="en-US" altLang="zh-CN" sz="2000" dirty="0"/>
              <a:t>》</a:t>
            </a:r>
            <a:r>
              <a:rPr lang="zh-CN" altLang="en-US" sz="2000" dirty="0"/>
              <a:t>部分（伪</a:t>
            </a:r>
            <a:r>
              <a:rPr lang="en-US" altLang="zh-CN" sz="2000" dirty="0"/>
              <a:t>《</a:t>
            </a:r>
            <a:r>
              <a:rPr lang="zh-CN" altLang="en-US" sz="2000" dirty="0"/>
              <a:t>古文尚书</a:t>
            </a:r>
            <a:r>
              <a:rPr lang="en-US" altLang="zh-CN" sz="2000" dirty="0"/>
              <a:t>》</a:t>
            </a:r>
            <a:r>
              <a:rPr lang="zh-CN" altLang="en-US" sz="2000" dirty="0"/>
              <a:t>部分）为伪书。该书分为</a:t>
            </a:r>
            <a:r>
              <a:rPr lang="en-US" altLang="zh-CN" sz="2000" dirty="0"/>
              <a:t>《</a:t>
            </a:r>
            <a:r>
              <a:rPr lang="zh-CN" altLang="en-US" sz="2000" dirty="0"/>
              <a:t>虞书</a:t>
            </a:r>
            <a:r>
              <a:rPr lang="en-US" altLang="zh-CN" sz="2000" dirty="0"/>
              <a:t>》</a:t>
            </a:r>
            <a:r>
              <a:rPr lang="zh-CN" altLang="en-US" sz="2000" dirty="0"/>
              <a:t>、</a:t>
            </a:r>
            <a:r>
              <a:rPr lang="en-US" altLang="zh-CN" sz="2000" dirty="0"/>
              <a:t>《</a:t>
            </a:r>
            <a:r>
              <a:rPr lang="zh-CN" altLang="en-US" sz="2000" dirty="0"/>
              <a:t>夏书</a:t>
            </a:r>
            <a:r>
              <a:rPr lang="en-US" altLang="zh-CN" sz="2000" dirty="0"/>
              <a:t>》</a:t>
            </a:r>
            <a:r>
              <a:rPr lang="zh-CN" altLang="en-US" sz="2000" dirty="0"/>
              <a:t>、</a:t>
            </a:r>
            <a:r>
              <a:rPr lang="en-US" altLang="zh-CN" sz="2000" dirty="0"/>
              <a:t>《</a:t>
            </a:r>
            <a:r>
              <a:rPr lang="zh-CN" altLang="en-US" sz="2000" dirty="0"/>
              <a:t>商书</a:t>
            </a:r>
            <a:r>
              <a:rPr lang="en-US" altLang="zh-CN" sz="2000" dirty="0"/>
              <a:t>》</a:t>
            </a:r>
            <a:r>
              <a:rPr lang="zh-CN" altLang="en-US" sz="2000" dirty="0"/>
              <a:t>、</a:t>
            </a:r>
            <a:r>
              <a:rPr lang="en-US" altLang="zh-CN" sz="2000" dirty="0"/>
              <a:t>《</a:t>
            </a:r>
            <a:r>
              <a:rPr lang="zh-CN" altLang="en-US" sz="2000" dirty="0"/>
              <a:t>周书</a:t>
            </a:r>
            <a:r>
              <a:rPr lang="en-US" altLang="zh-CN" sz="2000" dirty="0"/>
              <a:t>》</a:t>
            </a:r>
            <a:r>
              <a:rPr lang="zh-CN" altLang="en-US" sz="2000" dirty="0"/>
              <a:t>。战国时期总称</a:t>
            </a:r>
            <a:r>
              <a:rPr lang="en-US" altLang="zh-CN" sz="2000" dirty="0"/>
              <a:t>《</a:t>
            </a:r>
            <a:r>
              <a:rPr lang="zh-CN" altLang="en-US" sz="2000" dirty="0"/>
              <a:t>书</a:t>
            </a:r>
            <a:r>
              <a:rPr lang="en-US" altLang="zh-CN" sz="2000" dirty="0"/>
              <a:t>》</a:t>
            </a:r>
            <a:r>
              <a:rPr lang="zh-CN" altLang="en-US" sz="2000" dirty="0"/>
              <a:t>，汉代改称</a:t>
            </a:r>
            <a:r>
              <a:rPr lang="en-US" altLang="zh-CN" sz="2000" dirty="0"/>
              <a:t>《</a:t>
            </a:r>
            <a:r>
              <a:rPr lang="zh-CN" altLang="en-US" sz="2000" dirty="0"/>
              <a:t>尚书</a:t>
            </a:r>
            <a:r>
              <a:rPr lang="en-US" altLang="zh-CN" sz="2000" dirty="0"/>
              <a:t>》</a:t>
            </a:r>
            <a:r>
              <a:rPr lang="zh-CN" altLang="en-US" sz="2000" dirty="0"/>
              <a:t>，即“上古之书”。因是儒家五经之一，又称</a:t>
            </a:r>
            <a:r>
              <a:rPr lang="en-US" altLang="zh-CN" sz="2000" dirty="0"/>
              <a:t>《</a:t>
            </a:r>
            <a:r>
              <a:rPr lang="zh-CN" altLang="en-US" sz="2000" dirty="0"/>
              <a:t>书经</a:t>
            </a:r>
            <a:r>
              <a:rPr lang="en-US" altLang="zh-CN" sz="2000" dirty="0"/>
              <a:t>》</a:t>
            </a:r>
            <a:r>
              <a:rPr lang="zh-CN" altLang="en-US" sz="2000" dirty="0"/>
              <a:t>。内容主要是君王任命官员或赏赐诸侯时发布的政令。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7787" y="369651"/>
            <a:ext cx="1803774" cy="291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尚书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328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932" y="1279089"/>
            <a:ext cx="62840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dirty="0"/>
              <a:t>Шу-</a:t>
            </a:r>
            <a:r>
              <a:rPr lang="ru-RU" altLang="zh-CN" dirty="0" err="1"/>
              <a:t>цзин</a:t>
            </a:r>
            <a:r>
              <a:rPr lang="ru-RU" altLang="zh-CN" dirty="0"/>
              <a:t> — одна из китайских классических книг, входящая в состав конфуцианского «Пятикнижия». Она содержит документы по древнейшей истории Китая; редакция её приписывается Конфуцию, который привёл в порядок дошедшие до него документы, некоторые из которых считаются древнейшим пластом китайской истории и мифологии.</a:t>
            </a:r>
            <a:endParaRPr lang="zh-CN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393" y="157681"/>
            <a:ext cx="1743607" cy="3078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816"/>
            <a:ext cx="5145470" cy="1639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10" y="242034"/>
            <a:ext cx="181676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702898B-2AD1-49B4-B51B-97A39E5E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xmlns="" id="{E45C69FC-B5A7-4223-8E3C-1BD00F6F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470" y="1564432"/>
            <a:ext cx="526298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诸子散文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DF5B292C-C89B-4F3B-B4EE-B438D6DDB20D}"/>
              </a:ext>
            </a:extLst>
          </p:cNvPr>
          <p:cNvCxnSpPr>
            <a:cxnSpLocks/>
          </p:cNvCxnSpPr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BD62D54-2E4C-4661-9EF4-B3A8C82CD099}"/>
              </a:ext>
            </a:extLst>
          </p:cNvPr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F1110F70-63D0-4881-B44F-8C093463A89A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叁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49BD2E7A-6822-4BAE-828C-E7AF06A2D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21" name="流程图: 联系 14">
            <a:extLst>
              <a:ext uri="{FF2B5EF4-FFF2-40B4-BE49-F238E27FC236}">
                <a16:creationId xmlns:a16="http://schemas.microsoft.com/office/drawing/2014/main" xmlns="" id="{0D3B6E5D-B1DC-4C21-A9C2-190E5D3613D9}"/>
              </a:ext>
            </a:extLst>
          </p:cNvPr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EB145F9-5D7E-480E-A457-77ACB4EA52BB}"/>
              </a:ext>
            </a:extLst>
          </p:cNvPr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45CDF92-76A6-4CF7-A4A0-AD1273F8FF86}"/>
              </a:ext>
            </a:extLst>
          </p:cNvPr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804B0E8-0181-436B-AFD8-BEAE72A8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>
            <a:spLocks noChangeAspect="1"/>
          </p:cNvSpPr>
          <p:nvPr/>
        </p:nvSpPr>
        <p:spPr>
          <a:xfrm>
            <a:off x="1127955" y="2129052"/>
            <a:ext cx="2160000" cy="21606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B56A9AB-B1ED-4449-A84A-7FFC0581C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8" r="19971" b="35125"/>
          <a:stretch/>
        </p:blipFill>
        <p:spPr>
          <a:xfrm>
            <a:off x="102292" y="1276400"/>
            <a:ext cx="3752300" cy="261257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4"/>
          <a:stretch/>
        </p:blipFill>
        <p:spPr>
          <a:xfrm>
            <a:off x="3470155" y="2554233"/>
            <a:ext cx="384437" cy="156648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78604" y="321013"/>
            <a:ext cx="2188724" cy="428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诸子散文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2732" y="874525"/>
            <a:ext cx="6386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333333"/>
                </a:solidFill>
                <a:latin typeface="PingFang SC"/>
              </a:rPr>
              <a:t>    周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室东迁以后，奴隶制社会逐渐动摇。到了春秋战国之交，社会各个阶级都在转化。新兴地主阶级逐渐代替了奴隶主贵族阶级。在这个社会大变革的时代，产生了新型的士。</a:t>
            </a:r>
          </a:p>
          <a:p>
            <a:r>
              <a:rPr lang="zh-CN" altLang="en-US" dirty="0">
                <a:solidFill>
                  <a:srgbClr val="333333"/>
                </a:solidFill>
                <a:latin typeface="PingFang SC"/>
              </a:rPr>
              <a:t>他们中间有的是通晓天文、历算、地理等方面知识的学者，有的是政治、军事的杰出人材。代表人物如儒家的孟轲、荀卿，墨家的墨翟、宋銒，法家的商鞅、申不害，农家的许行、陈相，纵横家苏秦、张仪等，都是在这一社会变革中先后以学者或政论家面貌出现于政治舞台的。</a:t>
            </a:r>
          </a:p>
          <a:p>
            <a:r>
              <a:rPr lang="zh-CN" altLang="en-US" dirty="0" smtClean="0">
                <a:solidFill>
                  <a:srgbClr val="333333"/>
                </a:solidFill>
                <a:latin typeface="PingFang SC"/>
              </a:rPr>
              <a:t>     他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们出身不同，立场不同，为了解决现实问题，从代表各自的阶级或阶层的利益出发，对政治提出各种不同的要求和主张，并且著书立说，争辩不休，形成了百家争鸣的局面。这就是春秋末期到战国时代诸子散文蓬勃发展的基本原因</a:t>
            </a:r>
            <a:r>
              <a:rPr lang="zh-CN" altLang="en-US" dirty="0" smtClean="0">
                <a:solidFill>
                  <a:srgbClr val="333333"/>
                </a:solidFill>
                <a:latin typeface="PingFang SC"/>
              </a:rPr>
              <a:t>。</a:t>
            </a:r>
            <a:endParaRPr lang="zh-CN" altLang="en-US" dirty="0">
              <a:solidFill>
                <a:srgbClr val="333333"/>
              </a:solidFill>
              <a:latin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20988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C1433E7-36DE-419B-89FB-3335BD9B1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258993"/>
            <a:ext cx="2724534" cy="54040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4"/>
          <a:stretch/>
        </p:blipFill>
        <p:spPr>
          <a:xfrm>
            <a:off x="377805" y="1867717"/>
            <a:ext cx="773815" cy="315309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59149" y="311285"/>
            <a:ext cx="2101174" cy="330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spc="188">
                <a:latin typeface="方正隶变_GBK" panose="03000509000000000000" pitchFamily="65" charset="-122"/>
                <a:ea typeface="方正隶变_GBK" panose="03000509000000000000" pitchFamily="65" charset="-122"/>
              </a:rPr>
              <a:t>诸子散文</a:t>
            </a:r>
            <a:endParaRPr lang="zh-CN" altLang="en-US" b="1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217" y="1371600"/>
            <a:ext cx="6468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先秦诸子包括各种不同的学术流派和政治观点</a:t>
            </a:r>
            <a:r>
              <a:rPr lang="zh-CN" altLang="en-US" sz="2000" dirty="0" smtClean="0">
                <a:solidFill>
                  <a:srgbClr val="333333"/>
                </a:solidFill>
                <a:latin typeface="PingFang SC"/>
              </a:rPr>
              <a:t>。</a:t>
            </a:r>
            <a:endParaRPr lang="en-US" altLang="zh-CN" sz="2000" dirty="0" smtClean="0">
              <a:solidFill>
                <a:srgbClr val="333333"/>
              </a:solidFill>
              <a:latin typeface="PingFang SC"/>
            </a:endParaRPr>
          </a:p>
          <a:p>
            <a:r>
              <a:rPr lang="zh-CN" altLang="en-US" sz="2000" dirty="0" smtClean="0">
                <a:solidFill>
                  <a:srgbClr val="333333"/>
                </a:solidFill>
                <a:latin typeface="PingFang SC"/>
              </a:rPr>
              <a:t>据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汉书艺文志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，有儒、道、阴阳、法、名、墨、纵横、农、杂、小说十家。</a:t>
            </a:r>
          </a:p>
          <a:p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其中最重要的是儒家、墨家、道家和法家。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论语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、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孟子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、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荀子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、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墨子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、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老子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、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庄子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、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韩非子</a:t>
            </a:r>
            <a:r>
              <a:rPr lang="en-US" altLang="zh-CN" sz="2000" dirty="0">
                <a:solidFill>
                  <a:srgbClr val="333333"/>
                </a:solidFill>
                <a:latin typeface="PingFang SC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PingFang SC"/>
              </a:rPr>
              <a:t>分别代表儒、墨、道、法家的著作。</a:t>
            </a:r>
          </a:p>
        </p:txBody>
      </p:sp>
    </p:spTree>
    <p:extLst>
      <p:ext uri="{BB962C8B-B14F-4D97-AF65-F5344CB8AC3E}">
        <p14:creationId xmlns:p14="http://schemas.microsoft.com/office/powerpoint/2010/main" val="3771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212" y="1346703"/>
            <a:ext cx="5282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先秦诸子散文的发展约可分为三个阶段</a:t>
            </a:r>
            <a:r>
              <a:rPr lang="en-US" altLang="zh-CN" b="1" dirty="0"/>
              <a:t>: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第一阶段是</a:t>
            </a:r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墨子</a:t>
            </a:r>
            <a:r>
              <a:rPr lang="en-US" altLang="zh-CN" dirty="0"/>
              <a:t>》</a:t>
            </a:r>
            <a:r>
              <a:rPr lang="zh-CN" altLang="en-US" dirty="0"/>
              <a:t>，前者为纯语录体散文，后者则语录体中杂有质朴的议论文。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30" y="686149"/>
            <a:ext cx="1816765" cy="270880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59149" y="330740"/>
            <a:ext cx="2071991" cy="355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诸子散文</a:t>
            </a:r>
          </a:p>
        </p:txBody>
      </p:sp>
    </p:spTree>
    <p:extLst>
      <p:ext uri="{BB962C8B-B14F-4D97-AF65-F5344CB8AC3E}">
        <p14:creationId xmlns:p14="http://schemas.microsoft.com/office/powerpoint/2010/main" val="40869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937" y="1332689"/>
            <a:ext cx="6177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第二阶段是</a:t>
            </a:r>
            <a:r>
              <a:rPr lang="en-US" altLang="zh-CN" dirty="0"/>
              <a:t>《</a:t>
            </a:r>
            <a:r>
              <a:rPr lang="zh-CN" altLang="en-US" dirty="0"/>
              <a:t>孟子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庄子</a:t>
            </a:r>
            <a:r>
              <a:rPr lang="en-US" altLang="zh-CN" dirty="0"/>
              <a:t>》</a:t>
            </a:r>
            <a:r>
              <a:rPr lang="zh-CN" altLang="en-US" dirty="0"/>
              <a:t>，前者基本上还是语录体，但已有显著发展，形成了对话式的论辩文</a:t>
            </a:r>
            <a:r>
              <a:rPr lang="en-US" altLang="zh-CN" dirty="0"/>
              <a:t>;</a:t>
            </a:r>
            <a:r>
              <a:rPr lang="zh-CN" altLang="en-US" dirty="0"/>
              <a:t>后者已由对话体向论点集中的专题论文过渡，除少数几篇外，几乎完全突破了语录的形式而发展为专题议论文。</a:t>
            </a:r>
          </a:p>
          <a:p>
            <a:endParaRPr lang="zh-CN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84" y="214731"/>
            <a:ext cx="2085013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557" y="708550"/>
            <a:ext cx="1816765" cy="24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664" y="1352145"/>
            <a:ext cx="61673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第三阶段是</a:t>
            </a:r>
            <a:r>
              <a:rPr lang="en-US" altLang="zh-CN" dirty="0"/>
              <a:t>《</a:t>
            </a:r>
            <a:r>
              <a:rPr lang="zh-CN" altLang="en-US" dirty="0"/>
              <a:t>荀子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韩非子</a:t>
            </a:r>
            <a:r>
              <a:rPr lang="en-US" altLang="zh-CN" dirty="0"/>
              <a:t>》</a:t>
            </a:r>
            <a:r>
              <a:rPr lang="zh-CN" altLang="en-US" dirty="0"/>
              <a:t>，在先秦散文中都已经发展到议论文的最高阶段。它们的篇幅由短而长，风格由简朴而开拓、纵恣，代表着春秋战国时代各个阶段的理论文。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26065"/>
            <a:ext cx="1816765" cy="24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702898B-2AD1-49B4-B51B-97A39E5E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55E5631-6B0E-4B55-AE0E-0FCC8B35333A}"/>
              </a:ext>
            </a:extLst>
          </p:cNvPr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B608BBAC-9DCC-427F-8411-BD403FA9946D}"/>
              </a:ext>
            </a:extLst>
          </p:cNvPr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804B0E8-0181-436B-AFD8-BEAE72A8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3492" y="690663"/>
            <a:ext cx="6421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先秦诸子对后世影响最为深远的首先是儒家学派的孔孟思想，其次是道家学派的老庄思想。这两派思想在过去学者文人的头脑中，在特定的历史条件下，经常起着不同的积极或消极作用。</a:t>
            </a:r>
          </a:p>
          <a:p>
            <a:endParaRPr lang="zh-CN" altLang="en-US" dirty="0"/>
          </a:p>
          <a:p>
            <a:r>
              <a:rPr lang="zh-CN" altLang="en-US" dirty="0"/>
              <a:t>一般说，儒家的入世精神是积极的，但维护封建秩序的说教却有不良的影响</a:t>
            </a:r>
            <a:r>
              <a:rPr lang="en-US" altLang="zh-CN" dirty="0"/>
              <a:t>;</a:t>
            </a:r>
            <a:r>
              <a:rPr lang="zh-CN" altLang="en-US" dirty="0"/>
              <a:t>道家对待现实的态度是消极的，但不肯同统治阶级合作，不肯同流合污的“清高”思想，在一定历史时期也有一些好影响。</a:t>
            </a:r>
          </a:p>
          <a:p>
            <a:endParaRPr lang="zh-CN" altLang="en-US" dirty="0"/>
          </a:p>
          <a:p>
            <a:r>
              <a:rPr lang="zh-CN" altLang="en-US" dirty="0"/>
              <a:t>就诗家来看，接受前者影响的，其艺术风格多表现为现实主义</a:t>
            </a:r>
            <a:r>
              <a:rPr lang="en-US" altLang="zh-CN" dirty="0"/>
              <a:t>;</a:t>
            </a:r>
            <a:r>
              <a:rPr lang="zh-CN" altLang="en-US" dirty="0"/>
              <a:t>接受后者影响的，其艺术风格多表现为浪漫主义。杜甫和李白就代表着这两种不同的影响和作风。</a:t>
            </a:r>
          </a:p>
        </p:txBody>
      </p:sp>
    </p:spTree>
    <p:extLst>
      <p:ext uri="{BB962C8B-B14F-4D97-AF65-F5344CB8AC3E}">
        <p14:creationId xmlns:p14="http://schemas.microsoft.com/office/powerpoint/2010/main" val="35717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17203AB-3225-4082-B268-C3B73E74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D03F89B-9329-48CB-8513-1E700A57C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7415" r="31714" b="48004"/>
          <a:stretch/>
        </p:blipFill>
        <p:spPr>
          <a:xfrm>
            <a:off x="6552219" y="-12732"/>
            <a:ext cx="2064829" cy="43451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E2EDCC9-8265-48D3-B668-4A4B45658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2" y="-199764"/>
            <a:ext cx="3396976" cy="3517579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xmlns="" id="{F2E1BFDE-5BED-4F23-9C47-F1F9068CD0E6}"/>
              </a:ext>
            </a:extLst>
          </p:cNvPr>
          <p:cNvSpPr/>
          <p:nvPr/>
        </p:nvSpPr>
        <p:spPr>
          <a:xfrm>
            <a:off x="3537208" y="1420416"/>
            <a:ext cx="533107" cy="533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中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D6C1B301-FA44-4414-81EA-DCB7D15DC885}"/>
              </a:ext>
            </a:extLst>
          </p:cNvPr>
          <p:cNvSpPr/>
          <p:nvPr/>
        </p:nvSpPr>
        <p:spPr>
          <a:xfrm>
            <a:off x="3527884" y="2111445"/>
            <a:ext cx="533107" cy="533107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国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F4BDD0AC-6FCD-4514-8AC3-DE78ACCC258D}"/>
              </a:ext>
            </a:extLst>
          </p:cNvPr>
          <p:cNvSpPr/>
          <p:nvPr/>
        </p:nvSpPr>
        <p:spPr>
          <a:xfrm>
            <a:off x="3527884" y="2795521"/>
            <a:ext cx="533107" cy="533107"/>
          </a:xfrm>
          <a:prstGeom prst="ellipse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风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279620C-9960-4B7D-936A-114EF25AD0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58712" r="79920" b="24000"/>
          <a:stretch/>
        </p:blipFill>
        <p:spPr>
          <a:xfrm>
            <a:off x="1042451" y="3159979"/>
            <a:ext cx="652714" cy="8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295" y="1264596"/>
            <a:ext cx="8064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先秦（旧石器时期</a:t>
            </a:r>
            <a:r>
              <a:rPr lang="en-US" altLang="zh-CN" sz="2400" b="1" dirty="0"/>
              <a:t>--</a:t>
            </a:r>
            <a:r>
              <a:rPr lang="zh-CN" altLang="en-US" sz="2400" b="1" dirty="0"/>
              <a:t>公元前</a:t>
            </a:r>
            <a:r>
              <a:rPr lang="en-US" altLang="zh-CN" sz="2400" b="1" dirty="0"/>
              <a:t>221</a:t>
            </a:r>
            <a:r>
              <a:rPr lang="zh-CN" altLang="en-US" sz="2400" b="1" dirty="0"/>
              <a:t>年）是指秦朝建立之前的历史时代，是指旧石器时代到战国时代。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先秦经历了夏、商、西周，以及春秋、战国等历史阶段</a:t>
            </a:r>
            <a:r>
              <a:rPr lang="zh-CN" altLang="en-US" sz="2400" b="1" dirty="0" smtClean="0"/>
              <a:t>。</a:t>
            </a:r>
            <a:endParaRPr lang="zh-CN" altLang="en-US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59149" y="350196"/>
            <a:ext cx="2315183" cy="389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先秦时间段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55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210488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3193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defTabSz="685800">
              <a:defRPr/>
            </a:pPr>
            <a:r>
              <a:rPr lang="en-US" altLang="zh-CN" sz="2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7363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4207" y="1634333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1561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74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17203AB-3225-4082-B268-C3B73E74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40" y="116732"/>
            <a:ext cx="9141641" cy="5145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3D0EBC-35CA-4561-BABF-D162A9370D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r="32675"/>
          <a:stretch/>
        </p:blipFill>
        <p:spPr>
          <a:xfrm>
            <a:off x="538277" y="-65242"/>
            <a:ext cx="1476164" cy="45720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75F4EE02-3644-4756-83F2-D7E2BD3AEBE3}"/>
              </a:ext>
            </a:extLst>
          </p:cNvPr>
          <p:cNvSpPr txBox="1"/>
          <p:nvPr/>
        </p:nvSpPr>
        <p:spPr>
          <a:xfrm>
            <a:off x="1619542" y="721574"/>
            <a:ext cx="540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491820C-108E-4493-B4B6-3105A440ED5F}"/>
              </a:ext>
            </a:extLst>
          </p:cNvPr>
          <p:cNvGrpSpPr/>
          <p:nvPr/>
        </p:nvGrpSpPr>
        <p:grpSpPr>
          <a:xfrm>
            <a:off x="2981068" y="1456420"/>
            <a:ext cx="633448" cy="633448"/>
            <a:chOff x="2981068" y="1456420"/>
            <a:chExt cx="633448" cy="63344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8105D6B6-DA46-4EB3-878D-B0BD2B775955}"/>
                </a:ext>
              </a:extLst>
            </p:cNvPr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3FBE1523-E846-44CA-8046-A6E2450E3C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1068" y="1456420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84785A1-555E-4943-872B-142157DE7702}"/>
              </a:ext>
            </a:extLst>
          </p:cNvPr>
          <p:cNvGrpSpPr/>
          <p:nvPr/>
        </p:nvGrpSpPr>
        <p:grpSpPr>
          <a:xfrm>
            <a:off x="4411959" y="1460231"/>
            <a:ext cx="633448" cy="633448"/>
            <a:chOff x="4411959" y="1460231"/>
            <a:chExt cx="633448" cy="633448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C994EFD7-DF3B-41C6-96C0-256A4558161A}"/>
                </a:ext>
              </a:extLst>
            </p:cNvPr>
            <p:cNvSpPr/>
            <p:nvPr/>
          </p:nvSpPr>
          <p:spPr>
            <a:xfrm>
              <a:off x="4444514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贰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21132F85-3303-470E-A0AF-13CDE2DA6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1959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B4933F7C-82E7-43BE-9E61-BEEBC7D83891}"/>
              </a:ext>
            </a:extLst>
          </p:cNvPr>
          <p:cNvGrpSpPr/>
          <p:nvPr/>
        </p:nvGrpSpPr>
        <p:grpSpPr>
          <a:xfrm>
            <a:off x="5846764" y="1460231"/>
            <a:ext cx="633448" cy="633448"/>
            <a:chOff x="5846764" y="1460231"/>
            <a:chExt cx="633448" cy="63344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3C832503-27B1-47A0-AB1F-57C54F39E426}"/>
                </a:ext>
              </a:extLst>
            </p:cNvPr>
            <p:cNvSpPr/>
            <p:nvPr/>
          </p:nvSpPr>
          <p:spPr>
            <a:xfrm>
              <a:off x="587931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叁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98C1D28A-A863-4176-A973-50C013D64C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76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C685C09-3E33-475B-BEC2-9E9646B95A6F}"/>
              </a:ext>
            </a:extLst>
          </p:cNvPr>
          <p:cNvSpPr txBox="1"/>
          <p:nvPr/>
        </p:nvSpPr>
        <p:spPr>
          <a:xfrm>
            <a:off x="3081877" y="2324327"/>
            <a:ext cx="430887" cy="2268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 smtClean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历史散文</a:t>
            </a:r>
            <a:endParaRPr lang="zh-CN" altLang="en-US" sz="1600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EF43CF7-0AC0-4658-AC92-CBE046B3E79C}"/>
              </a:ext>
            </a:extLst>
          </p:cNvPr>
          <p:cNvSpPr txBox="1"/>
          <p:nvPr/>
        </p:nvSpPr>
        <p:spPr>
          <a:xfrm>
            <a:off x="4478612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 smtClean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尚书</a:t>
            </a:r>
            <a:endParaRPr lang="zh-CN" altLang="en-US" sz="1600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CD1349F-DD76-48DA-980B-2C5575E47B36}"/>
              </a:ext>
            </a:extLst>
          </p:cNvPr>
          <p:cNvSpPr txBox="1"/>
          <p:nvPr/>
        </p:nvSpPr>
        <p:spPr>
          <a:xfrm>
            <a:off x="5951841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 smtClean="0">
                <a:latin typeface="方正隶变_GBK" panose="03000509000000000000" pitchFamily="65" charset="-122"/>
                <a:ea typeface="方正隶变_GBK" panose="03000509000000000000" pitchFamily="65" charset="-122"/>
              </a:rPr>
              <a:t>诸子散文</a:t>
            </a:r>
            <a:endParaRPr lang="zh-CN" altLang="en-US" sz="1600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18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702898B-2AD1-49B4-B51B-97A39E5E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xmlns="" id="{E45C69FC-B5A7-4223-8E3C-1BD00F6F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593" y="1564432"/>
            <a:ext cx="640175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b="1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历史散文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DF5B292C-C89B-4F3B-B4EE-B438D6DDB20D}"/>
              </a:ext>
            </a:extLst>
          </p:cNvPr>
          <p:cNvCxnSpPr>
            <a:cxnSpLocks/>
          </p:cNvCxnSpPr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BD62D54-2E4C-4661-9EF4-B3A8C82CD099}"/>
              </a:ext>
            </a:extLst>
          </p:cNvPr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F1110F70-63D0-4881-B44F-8C093463A89A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49BD2E7A-6822-4BAE-828C-E7AF06A2D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壹</a:t>
              </a:r>
            </a:p>
          </p:txBody>
        </p:sp>
      </p:grpSp>
      <p:sp>
        <p:nvSpPr>
          <p:cNvPr id="21" name="流程图: 联系 14">
            <a:extLst>
              <a:ext uri="{FF2B5EF4-FFF2-40B4-BE49-F238E27FC236}">
                <a16:creationId xmlns:a16="http://schemas.microsoft.com/office/drawing/2014/main" xmlns="" id="{0D3B6E5D-B1DC-4C21-A9C2-190E5D3613D9}"/>
              </a:ext>
            </a:extLst>
          </p:cNvPr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1464039-5D8E-4B54-BCC8-3C103F69E661}"/>
              </a:ext>
            </a:extLst>
          </p:cNvPr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61017DA-508C-4DC5-8179-03C88F0F10AA}"/>
              </a:ext>
            </a:extLst>
          </p:cNvPr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804B0E8-0181-436B-AFD8-BEAE72A8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86693C6-92B4-4496-AA6E-0BD1BFB3B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7" r="4930"/>
          <a:stretch/>
        </p:blipFill>
        <p:spPr>
          <a:xfrm flipH="1">
            <a:off x="7690446" y="175382"/>
            <a:ext cx="1215958" cy="36115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2103" y="690664"/>
            <a:ext cx="656616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先</a:t>
            </a:r>
            <a:r>
              <a:rPr lang="zh-CN" altLang="en-US" dirty="0"/>
              <a:t>秦历史散文的发展可分为三个时</a:t>
            </a:r>
            <a:r>
              <a:rPr lang="zh-CN" altLang="en-US" dirty="0" smtClean="0"/>
              <a:t>期：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　　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第</a:t>
            </a:r>
            <a:r>
              <a:rPr lang="zh-CN" altLang="en-US" dirty="0"/>
              <a:t>一个时期以</a:t>
            </a:r>
            <a:r>
              <a:rPr lang="en-US" altLang="zh-CN" dirty="0"/>
              <a:t>《</a:t>
            </a:r>
            <a:r>
              <a:rPr lang="zh-CN" altLang="en-US" dirty="0"/>
              <a:t>尚书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春秋</a:t>
            </a:r>
            <a:r>
              <a:rPr lang="en-US" altLang="zh-CN" dirty="0"/>
              <a:t>》</a:t>
            </a:r>
            <a:r>
              <a:rPr lang="zh-CN" altLang="en-US" dirty="0"/>
              <a:t>为代表。</a:t>
            </a:r>
            <a:r>
              <a:rPr lang="en-US" altLang="zh-CN" dirty="0"/>
              <a:t>《</a:t>
            </a:r>
            <a:r>
              <a:rPr lang="zh-CN" altLang="en-US" dirty="0"/>
              <a:t>尚书</a:t>
            </a:r>
            <a:r>
              <a:rPr lang="en-US" altLang="zh-CN" dirty="0"/>
              <a:t>》</a:t>
            </a:r>
            <a:r>
              <a:rPr lang="zh-CN" altLang="en-US" dirty="0" smtClean="0"/>
              <a:t>是中国</a:t>
            </a:r>
            <a:r>
              <a:rPr lang="zh-CN" altLang="en-US" dirty="0"/>
              <a:t>最早的历史散文集，</a:t>
            </a:r>
            <a:r>
              <a:rPr lang="zh-CN" altLang="en-US" dirty="0" smtClean="0"/>
              <a:t>是中国</a:t>
            </a:r>
            <a:r>
              <a:rPr lang="zh-CN" altLang="en-US" dirty="0"/>
              <a:t>记言文字之祖。</a:t>
            </a:r>
            <a:r>
              <a:rPr lang="en-US" altLang="zh-CN" dirty="0"/>
              <a:t>《</a:t>
            </a:r>
            <a:r>
              <a:rPr lang="zh-CN" altLang="en-US" dirty="0"/>
              <a:t>春秋</a:t>
            </a:r>
            <a:r>
              <a:rPr lang="en-US" altLang="zh-CN" dirty="0"/>
              <a:t>》</a:t>
            </a:r>
            <a:r>
              <a:rPr lang="zh-CN" altLang="en-US" dirty="0"/>
              <a:t>据传为孔子所作，开启了私人著史的先例，</a:t>
            </a:r>
            <a:r>
              <a:rPr lang="zh-CN" altLang="en-US" dirty="0" smtClean="0"/>
              <a:t>是中国</a:t>
            </a:r>
            <a:r>
              <a:rPr lang="zh-CN" altLang="en-US" dirty="0"/>
              <a:t>第一部编年史。</a:t>
            </a:r>
            <a:r>
              <a:rPr lang="en-US" altLang="zh-CN" dirty="0"/>
              <a:t>《</a:t>
            </a:r>
            <a:r>
              <a:rPr lang="zh-CN" altLang="en-US" dirty="0"/>
              <a:t>尚书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春秋</a:t>
            </a:r>
            <a:r>
              <a:rPr lang="en-US" altLang="zh-CN" dirty="0"/>
              <a:t>》</a:t>
            </a:r>
            <a:r>
              <a:rPr lang="zh-CN" altLang="en-US" dirty="0"/>
              <a:t>为我国史书提供了记言记事文的不同体例。　　</a:t>
            </a:r>
            <a:endParaRPr lang="en-US" altLang="zh-CN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643974" y="389106"/>
            <a:ext cx="572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188" dirty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历史散文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6970" y="389106"/>
            <a:ext cx="1702341" cy="26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历史散文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38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565" y="1060314"/>
            <a:ext cx="6838545" cy="170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第二个时期以</a:t>
            </a:r>
            <a:r>
              <a:rPr lang="en-US" altLang="zh-CN" dirty="0"/>
              <a:t>《</a:t>
            </a:r>
            <a:r>
              <a:rPr lang="zh-CN" altLang="en-US" dirty="0"/>
              <a:t>左传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国语</a:t>
            </a:r>
            <a:r>
              <a:rPr lang="en-US" altLang="zh-CN" dirty="0"/>
              <a:t>》</a:t>
            </a:r>
            <a:r>
              <a:rPr lang="zh-CN" altLang="en-US" dirty="0"/>
              <a:t>为代表，前者是以记事为主的编年史，后者是以记言为主的国别史。</a:t>
            </a:r>
            <a:r>
              <a:rPr lang="en-US" altLang="zh-CN" dirty="0"/>
              <a:t>《</a:t>
            </a:r>
            <a:r>
              <a:rPr lang="zh-CN" altLang="en-US" dirty="0"/>
              <a:t>左传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国语</a:t>
            </a:r>
            <a:r>
              <a:rPr lang="en-US" altLang="zh-CN" dirty="0"/>
              <a:t>》</a:t>
            </a:r>
            <a:r>
              <a:rPr lang="zh-CN" altLang="en-US" dirty="0"/>
              <a:t>分从记言、记事两方面将</a:t>
            </a:r>
            <a:r>
              <a:rPr lang="en-US" altLang="zh-CN" dirty="0"/>
              <a:t>《</a:t>
            </a:r>
            <a:r>
              <a:rPr lang="zh-CN" altLang="en-US" dirty="0"/>
              <a:t>尚书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春秋</a:t>
            </a:r>
            <a:r>
              <a:rPr lang="en-US" altLang="zh-CN" dirty="0"/>
              <a:t>》</a:t>
            </a:r>
            <a:r>
              <a:rPr lang="zh-CN" altLang="en-US" dirty="0"/>
              <a:t>的文字简约古奥变为繁富通畅，这样就使先秦历史散文发展到了一个成熟的阶段。　　</a:t>
            </a:r>
            <a:endParaRPr lang="en-US" altLang="zh-CN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86" y="224459"/>
            <a:ext cx="1713124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17" y="224459"/>
            <a:ext cx="1213209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387" y="1108953"/>
            <a:ext cx="54572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第三个时期以</a:t>
            </a:r>
            <a:r>
              <a:rPr lang="en-US" altLang="zh-CN" dirty="0"/>
              <a:t>《</a:t>
            </a:r>
            <a:r>
              <a:rPr lang="zh-CN" altLang="en-US" dirty="0"/>
              <a:t>战国策</a:t>
            </a:r>
            <a:r>
              <a:rPr lang="en-US" altLang="zh-CN" dirty="0"/>
              <a:t>》</a:t>
            </a:r>
            <a:r>
              <a:rPr lang="zh-CN" altLang="en-US" dirty="0"/>
              <a:t>为代表，</a:t>
            </a:r>
            <a:r>
              <a:rPr lang="en-US" altLang="zh-CN" dirty="0"/>
              <a:t>《</a:t>
            </a:r>
            <a:r>
              <a:rPr lang="zh-CN" altLang="en-US" dirty="0"/>
              <a:t>战国策</a:t>
            </a:r>
            <a:r>
              <a:rPr lang="en-US" altLang="zh-CN" dirty="0"/>
              <a:t>》</a:t>
            </a:r>
            <a:r>
              <a:rPr lang="zh-CN" altLang="en-US" dirty="0"/>
              <a:t>是一部国别史，其横肆的文风，雄隽华赡的文采，标志着先秦历史散文的语言运用达到了一个新的水平。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42" y="253643"/>
            <a:ext cx="1713124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727" y="253643"/>
            <a:ext cx="1213209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98" y="273098"/>
            <a:ext cx="1713124" cy="4938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468" y="651753"/>
            <a:ext cx="85506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中</a:t>
            </a:r>
            <a:r>
              <a:rPr lang="zh-CN" altLang="en-US" dirty="0"/>
              <a:t>国古代散文的发端，可以追溯到殷商时代，商朝的甲骨卜辞中，已经出现不少完整的句子。西周青铜器上的铭文，有的长达三、五百字，记录贵族事功、诉讼原委或赏赐情由等等，记叙的内容已经相当丰富。这些可以看作是古代散文的雏形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         先</a:t>
            </a:r>
            <a:r>
              <a:rPr lang="zh-CN" altLang="en-US" dirty="0"/>
              <a:t>秦散文是中国散文的发轫。主要保存在</a:t>
            </a:r>
            <a:r>
              <a:rPr lang="en-US" altLang="zh-CN" dirty="0"/>
              <a:t>《</a:t>
            </a:r>
            <a:r>
              <a:rPr lang="zh-CN" altLang="en-US" dirty="0"/>
              <a:t>尚书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春秋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左传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国语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战国策</a:t>
            </a:r>
            <a:r>
              <a:rPr lang="en-US" altLang="zh-CN" dirty="0"/>
              <a:t>》</a:t>
            </a:r>
            <a:r>
              <a:rPr lang="zh-CN" altLang="en-US" dirty="0"/>
              <a:t>中。包括</a:t>
            </a:r>
            <a:r>
              <a:rPr lang="en-US" altLang="zh-CN" dirty="0"/>
              <a:t>《</a:t>
            </a:r>
            <a:r>
              <a:rPr lang="zh-CN" altLang="en-US" dirty="0"/>
              <a:t>左传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国语</a:t>
            </a:r>
            <a:r>
              <a:rPr lang="en-US" altLang="zh-CN" dirty="0"/>
              <a:t>》</a:t>
            </a:r>
            <a:r>
              <a:rPr lang="zh-CN" altLang="en-US" dirty="0"/>
              <a:t>等先秦叙事散文和</a:t>
            </a:r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庄子</a:t>
            </a:r>
            <a:r>
              <a:rPr lang="en-US" altLang="zh-CN" dirty="0"/>
              <a:t>》</a:t>
            </a:r>
            <a:r>
              <a:rPr lang="zh-CN" altLang="en-US" dirty="0"/>
              <a:t>等先秦说理散文。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         先</a:t>
            </a:r>
            <a:r>
              <a:rPr lang="zh-CN" altLang="en-US" dirty="0"/>
              <a:t>秦时期，文学与非文学的界限还不分明。当时的散文，只能说是与韵文相对的一种文体，基本上是哲学、政治、伦理、历史方面的论说文和记叙文，但由于它们具有较强的文学性，在中国文学的发展中产生过很大影响，因而被视为先秦文学的一个重要组成部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52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702898B-2AD1-49B4-B51B-97A39E5E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xmlns="" id="{E45C69FC-B5A7-4223-8E3C-1BD00F6F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593" y="1564432"/>
            <a:ext cx="640175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b="1" spc="188" dirty="0" smtClean="0">
                <a:latin typeface="方正隶变_GBK" panose="03000509000000000000" pitchFamily="65" charset="-122"/>
                <a:ea typeface="方正隶变_GBK" panose="03000509000000000000" pitchFamily="65" charset="-122"/>
              </a:rPr>
              <a:t>尚书</a:t>
            </a:r>
            <a:endParaRPr lang="zh-CN" altLang="en-US" sz="3200" b="1" spc="188" dirty="0">
              <a:latin typeface="方正隶变_GBK" panose="03000509000000000000" pitchFamily="65" charset="-122"/>
              <a:ea typeface="方正隶变_GBK" panose="03000509000000000000" pitchFamily="65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DF5B292C-C89B-4F3B-B4EE-B438D6DDB20D}"/>
              </a:ext>
            </a:extLst>
          </p:cNvPr>
          <p:cNvCxnSpPr>
            <a:cxnSpLocks/>
          </p:cNvCxnSpPr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BD62D54-2E4C-4661-9EF4-B3A8C82CD099}"/>
              </a:ext>
            </a:extLst>
          </p:cNvPr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F1110F70-63D0-4881-B44F-8C093463A89A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贰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49BD2E7A-6822-4BAE-828C-E7AF06A2D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21" name="流程图: 联系 14">
            <a:extLst>
              <a:ext uri="{FF2B5EF4-FFF2-40B4-BE49-F238E27FC236}">
                <a16:creationId xmlns:a16="http://schemas.microsoft.com/office/drawing/2014/main" xmlns="" id="{0D3B6E5D-B1DC-4C21-A9C2-190E5D3613D9}"/>
              </a:ext>
            </a:extLst>
          </p:cNvPr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9462A2A-0389-4943-BB91-AD12CA59A7C6}"/>
              </a:ext>
            </a:extLst>
          </p:cNvPr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022EC0-451F-4A5E-8F72-830A35AC6176}"/>
              </a:ext>
            </a:extLst>
          </p:cNvPr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804B0E8-0181-436B-AFD8-BEAE72A8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1881</Words>
  <Application>Microsoft Office PowerPoint</Application>
  <PresentationFormat>Произвольный</PresentationFormat>
  <Paragraphs>71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等线</vt:lpstr>
      <vt:lpstr>等线 Light</vt:lpstr>
      <vt:lpstr>Meiryo</vt:lpstr>
      <vt:lpstr>微软雅黑</vt:lpstr>
      <vt:lpstr>PingFang SC</vt:lpstr>
      <vt:lpstr>黑体</vt:lpstr>
      <vt:lpstr>宋体</vt:lpstr>
      <vt:lpstr>华文行楷</vt:lpstr>
      <vt:lpstr>方正隶变_GBK</vt:lpstr>
      <vt:lpstr>方正黄草简体</vt:lpstr>
      <vt:lpstr>Arial</vt:lpstr>
      <vt:lpstr>Calibri</vt:lpstr>
      <vt:lpstr>Calibri Light</vt:lpstr>
      <vt:lpstr>Office 主题​​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Пользователь Windows</cp:lastModifiedBy>
  <cp:revision>90</cp:revision>
  <dcterms:created xsi:type="dcterms:W3CDTF">2017-07-21T07:14:20Z</dcterms:created>
  <dcterms:modified xsi:type="dcterms:W3CDTF">2021-02-09T20:42:01Z</dcterms:modified>
</cp:coreProperties>
</file>